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22" Type="http://schemas.openxmlformats.org/officeDocument/2006/relationships/slide" Target="slides/slide16.xml"/><Relationship Id="rId44" Type="http://schemas.openxmlformats.org/officeDocument/2006/relationships/font" Target="fonts/Roboto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Medium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2c48cba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2c48cba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87ea6f2c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87ea6f2c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7ea6f2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7ea6f2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87f34a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87f34a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62c48cba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62c48cba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31ad68a2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31ad68a2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31ad68a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31ad68a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2c48cba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62c48cba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31ad68a2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31ad68a2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31ad68a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31ad68a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2c48cba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2c48cba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62c48cb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62c48cb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631ad68a2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631ad68a2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31ad68a2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631ad68a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87f34a3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87f34a3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631ad68a2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631ad68a2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631ad68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631ad6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44c36aa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644c36aa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c7ea6a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9c7ea6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644c36aa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644c36aa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87ea6f2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87ea6f2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87ea6f2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87ea6f2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35722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35722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31ad68a2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31ad68a2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637a4520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637a4520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a7b22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a7b22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5fa24a2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5fa24a2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31ad68a2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631ad68a2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31ad68a2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31ad68a2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7ea6f2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7ea6f2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6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7.jpg"/><Relationship Id="rId6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0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19.png"/><Relationship Id="rId15" Type="http://schemas.openxmlformats.org/officeDocument/2006/relationships/image" Target="../media/image34.png"/><Relationship Id="rId14" Type="http://schemas.openxmlformats.org/officeDocument/2006/relationships/image" Target="../media/image32.png"/><Relationship Id="rId16" Type="http://schemas.openxmlformats.org/officeDocument/2006/relationships/image" Target="../media/image29.png"/><Relationship Id="rId5" Type="http://schemas.openxmlformats.org/officeDocument/2006/relationships/image" Target="../media/image64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Relationship Id="rId5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47.jpg"/><Relationship Id="rId5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jpg"/><Relationship Id="rId4" Type="http://schemas.openxmlformats.org/officeDocument/2006/relationships/image" Target="../media/image56.jpg"/><Relationship Id="rId5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DF3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63" y="152138"/>
            <a:ext cx="6844421" cy="4839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83550" y="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PÚBLICO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84575" y="3907300"/>
            <a:ext cx="85206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Apto para t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odas las edades.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Objetivo: Divertir, explorar y pensar resolviendo puzzles.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Explorar el bioma con una perspectiva de 2.5D.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227" y="1319826"/>
            <a:ext cx="1919772" cy="23388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34"/>
          <p:cNvPicPr preferRelativeResize="0"/>
          <p:nvPr/>
        </p:nvPicPr>
        <p:blipFill rotWithShape="1">
          <a:blip r:embed="rId5">
            <a:alphaModFix/>
          </a:blip>
          <a:srcRect b="1428" l="2318" r="1490" t="1408"/>
          <a:stretch/>
        </p:blipFill>
        <p:spPr>
          <a:xfrm>
            <a:off x="6506350" y="1319825"/>
            <a:ext cx="1543758" cy="23388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875" y="1659262"/>
            <a:ext cx="1660000" cy="1660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247075" y="8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MAPA</a:t>
            </a:r>
            <a:endParaRPr b="1" sz="3200">
              <a:solidFill>
                <a:srgbClr val="B1FDF9"/>
              </a:solidFill>
            </a:endParaRPr>
          </a:p>
        </p:txBody>
      </p:sp>
      <p:grpSp>
        <p:nvGrpSpPr>
          <p:cNvPr id="182" name="Google Shape;182;p35"/>
          <p:cNvGrpSpPr/>
          <p:nvPr/>
        </p:nvGrpSpPr>
        <p:grpSpPr>
          <a:xfrm>
            <a:off x="110549" y="924856"/>
            <a:ext cx="8921218" cy="3653623"/>
            <a:chOff x="-75500" y="726700"/>
            <a:chExt cx="9067200" cy="3907200"/>
          </a:xfrm>
        </p:grpSpPr>
        <p:sp>
          <p:nvSpPr>
            <p:cNvPr id="183" name="Google Shape;183;p35"/>
            <p:cNvSpPr/>
            <p:nvPr/>
          </p:nvSpPr>
          <p:spPr>
            <a:xfrm>
              <a:off x="-75500" y="726700"/>
              <a:ext cx="9067200" cy="390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" name="Google Shape;18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814725"/>
              <a:ext cx="8839195" cy="3678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0" y="1989300"/>
            <a:ext cx="91440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B1FDF9"/>
                </a:solidFill>
              </a:rPr>
              <a:t>DATASHEET</a:t>
            </a:r>
            <a:r>
              <a:rPr b="1" lang="es" sz="4800">
                <a:solidFill>
                  <a:srgbClr val="B1FDF9"/>
                </a:solidFill>
              </a:rPr>
              <a:t>:</a:t>
            </a:r>
            <a:r>
              <a:rPr b="1" lang="es" sz="4800">
                <a:solidFill>
                  <a:srgbClr val="B1FDF9"/>
                </a:solidFill>
              </a:rPr>
              <a:t> </a:t>
            </a:r>
            <a:endParaRPr b="1" sz="4800">
              <a:solidFill>
                <a:srgbClr val="B1FDF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PERSONAJES</a:t>
            </a:r>
            <a:endParaRPr b="1" sz="3200">
              <a:solidFill>
                <a:srgbClr val="B1FDF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00" y="152400"/>
            <a:ext cx="398446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>
            <p:ph idx="4294967295" type="body"/>
          </p:nvPr>
        </p:nvSpPr>
        <p:spPr>
          <a:xfrm>
            <a:off x="0" y="230350"/>
            <a:ext cx="4965900" cy="48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Nombre: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Ibis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Origen: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Habitante/Guardián del bosque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Edad: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Recién nacido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MOTIVACIONES:</a:t>
            </a:r>
            <a:endParaRPr b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Descubrir por qué el bosque se está marchitando y tratar de “sanarlo”.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FÍSICO: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1 m. Búho mágico del bosque:lleva una máscara, dos alas con plumas, patas de búho.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HISTORIA: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Ibis despierta en un bosque y tratará de salvar el gran árbol.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PSICOLOGÍA: 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Fiel, responsable, inocente, sentimiento neutral.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PERCEPCIÓN:</a:t>
            </a: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Árbol &amp; Enemigos a Ibis: Manipulable, ignorante, controlable, fácil de engañar. 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Nox: inocente, cegado fácil de manipular, incapaz de ver las cosas como son.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57526" cy="32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225" y="76050"/>
            <a:ext cx="1979100" cy="20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66525"/>
            <a:ext cx="5947100" cy="136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925" y="2103501"/>
            <a:ext cx="5176074" cy="166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5DA7A"/>
            </a:gs>
            <a:gs pos="100000">
              <a:srgbClr val="0E5E37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32" y="0"/>
            <a:ext cx="2060156" cy="374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 b="39172" l="6337" r="48845" t="8430"/>
          <a:stretch/>
        </p:blipFill>
        <p:spPr>
          <a:xfrm>
            <a:off x="3655232" y="3487781"/>
            <a:ext cx="1635653" cy="16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 rotWithShape="1">
          <a:blip r:embed="rId5">
            <a:alphaModFix/>
          </a:blip>
          <a:srcRect b="9170" l="9607" r="77681" t="21773"/>
          <a:stretch/>
        </p:blipFill>
        <p:spPr>
          <a:xfrm>
            <a:off x="5243351" y="1919350"/>
            <a:ext cx="2109946" cy="322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026" y="1874965"/>
            <a:ext cx="1653418" cy="165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94625" y="1874965"/>
            <a:ext cx="1147190" cy="1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8350" y="1"/>
            <a:ext cx="1242963" cy="20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66392" y="1"/>
            <a:ext cx="2559125" cy="1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10">
            <a:alphaModFix/>
          </a:blip>
          <a:srcRect b="0" l="0" r="13434" t="0"/>
          <a:stretch/>
        </p:blipFill>
        <p:spPr>
          <a:xfrm>
            <a:off x="2128382" y="1919351"/>
            <a:ext cx="1188949" cy="157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9902" y="3490112"/>
            <a:ext cx="1824225" cy="165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3525" y="2161943"/>
            <a:ext cx="2109949" cy="297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94624" y="3490107"/>
            <a:ext cx="1318975" cy="165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2576" y="3490107"/>
            <a:ext cx="924397" cy="165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90849" y="1"/>
            <a:ext cx="2973181" cy="22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16">
            <a:alphaModFix/>
          </a:blip>
          <a:srcRect b="0" l="8411" r="6278" t="0"/>
          <a:stretch/>
        </p:blipFill>
        <p:spPr>
          <a:xfrm>
            <a:off x="8136961" y="1"/>
            <a:ext cx="1373470" cy="2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-84025" y="4710500"/>
            <a:ext cx="292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MOODBOARD</a:t>
            </a:r>
            <a:endParaRPr b="1" sz="1600">
              <a:solidFill>
                <a:srgbClr val="FFFFFF"/>
              </a:solidFill>
              <a:highlight>
                <a:srgbClr val="4A86E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25" y="152400"/>
            <a:ext cx="470807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>
            <p:ph idx="4294967295" type="body"/>
          </p:nvPr>
        </p:nvSpPr>
        <p:spPr>
          <a:xfrm>
            <a:off x="0" y="354600"/>
            <a:ext cx="4199100" cy="46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Nombre: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Nox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Origen: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Habitante/Guardián del bosque.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Edad: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Desconocida.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Puntos importantes: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 es el verdadero villano, sino el verdadero héroe.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MOTIVACIONES:</a:t>
            </a:r>
            <a:endParaRPr b="1"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Impedir que el gran árbol haga el mal. Salvar el mundo.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FÍSICO: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Polilla, tímida, valiente. 2m.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HISTORIA: </a:t>
            </a:r>
            <a:r>
              <a:rPr lang="e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Era el antiguo guardián del bosque. Descubrió los planes maléficos del Gran Árbol y quiso parar sus “pies”. Por ese motivo, se adentra hacia el corazón de su enemigo para matarlo, ya que allí es su punto débil.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63" y="7"/>
            <a:ext cx="5212283" cy="235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875" y="3789525"/>
            <a:ext cx="5212273" cy="135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875" y="2259950"/>
            <a:ext cx="5811773" cy="15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5DA7A"/>
            </a:gs>
            <a:gs pos="100000">
              <a:srgbClr val="0E5E37"/>
            </a:gs>
          </a:gsLst>
          <a:lin ang="5400012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b="0" l="0" r="0" t="3185"/>
          <a:stretch/>
        </p:blipFill>
        <p:spPr>
          <a:xfrm>
            <a:off x="-257175" y="-80475"/>
            <a:ext cx="9740145" cy="5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0" y="4749675"/>
            <a:ext cx="30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MOODBOARD</a:t>
            </a:r>
            <a:r>
              <a:rPr lang="es">
                <a:highlight>
                  <a:srgbClr val="4A86E8"/>
                </a:highlight>
              </a:rPr>
              <a:t>   </a:t>
            </a:r>
            <a:endParaRPr>
              <a:highlight>
                <a:srgbClr val="4A86E8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idx="4294967295" type="body"/>
          </p:nvPr>
        </p:nvSpPr>
        <p:spPr>
          <a:xfrm>
            <a:off x="311700" y="352200"/>
            <a:ext cx="3713700" cy="4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Nombre: Willow Tree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Origen: 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Edad: 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Puntos importantes: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Miente y engaña a nuestro protagonista.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MOTIVACIONES: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Quiere el control absoluto del bosque y del planeta.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FÍSICO: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Willow Tree.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HISTORIA: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 tiene historia, de momento. Es irrelevante.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900" y="827900"/>
            <a:ext cx="4813798" cy="340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DF3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/>
        </p:nvSpPr>
        <p:spPr>
          <a:xfrm>
            <a:off x="434925" y="331900"/>
            <a:ext cx="33021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ROLES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 txBox="1"/>
          <p:nvPr/>
        </p:nvSpPr>
        <p:spPr>
          <a:xfrm>
            <a:off x="2228850" y="2038350"/>
            <a:ext cx="4686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 Madrid:</a:t>
            </a:r>
            <a:r>
              <a:rPr lang="es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Concept Art, Animación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Victoria Pérez:</a:t>
            </a:r>
            <a:r>
              <a:rPr lang="es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Modelado 3D, Texturizado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Marc Gallardo:</a:t>
            </a:r>
            <a:r>
              <a:rPr lang="es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Game Design, Programación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Estefania Valencia:</a:t>
            </a:r>
            <a:r>
              <a:rPr lang="es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Animación, Rigging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875"/>
            <a:ext cx="8839204" cy="205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850" y="2571758"/>
            <a:ext cx="2558228" cy="243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176" y="2707786"/>
            <a:ext cx="2558224" cy="243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5DA7A"/>
            </a:gs>
            <a:gs pos="100000">
              <a:srgbClr val="0E5E37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251" y="-74399"/>
            <a:ext cx="9408502" cy="52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/>
        </p:nvSpPr>
        <p:spPr>
          <a:xfrm>
            <a:off x="0" y="4671375"/>
            <a:ext cx="292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MOODBOARD</a:t>
            </a:r>
            <a:endParaRPr b="1" sz="1600">
              <a:solidFill>
                <a:srgbClr val="FFFFFF"/>
              </a:solidFill>
              <a:highlight>
                <a:srgbClr val="4A86E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114200" y="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4A86E8"/>
                </a:solidFill>
              </a:rPr>
              <a:t>ENEMIGOS SECUNDARIOS</a:t>
            </a:r>
            <a:endParaRPr b="1" sz="3200">
              <a:solidFill>
                <a:srgbClr val="4A86E8"/>
              </a:solidFill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 rotWithShape="1">
          <a:blip r:embed="rId3">
            <a:alphaModFix/>
          </a:blip>
          <a:srcRect b="0" l="0" r="0" t="675"/>
          <a:stretch/>
        </p:blipFill>
        <p:spPr>
          <a:xfrm>
            <a:off x="968288" y="872350"/>
            <a:ext cx="2966425" cy="4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 rotWithShape="1">
          <a:blip r:embed="rId4">
            <a:alphaModFix/>
          </a:blip>
          <a:srcRect b="-674" l="0" r="0" t="0"/>
          <a:stretch/>
        </p:blipFill>
        <p:spPr>
          <a:xfrm>
            <a:off x="4057413" y="872350"/>
            <a:ext cx="4118275" cy="40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601" y="525376"/>
            <a:ext cx="3659902" cy="416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 rotWithShape="1">
          <a:blip r:embed="rId4">
            <a:alphaModFix/>
          </a:blip>
          <a:srcRect b="6454" l="0" r="13254" t="0"/>
          <a:stretch/>
        </p:blipFill>
        <p:spPr>
          <a:xfrm>
            <a:off x="979600" y="118025"/>
            <a:ext cx="2955873" cy="240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 rotWithShape="1">
          <a:blip r:embed="rId5">
            <a:alphaModFix/>
          </a:blip>
          <a:srcRect b="0" l="0" r="7278" t="0"/>
          <a:stretch/>
        </p:blipFill>
        <p:spPr>
          <a:xfrm>
            <a:off x="979600" y="2622238"/>
            <a:ext cx="2955873" cy="240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5" y="1189525"/>
            <a:ext cx="2357301" cy="35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50" y="2665050"/>
            <a:ext cx="2889900" cy="1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750" y="1135100"/>
            <a:ext cx="2889900" cy="1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650" y="2681700"/>
            <a:ext cx="2840222" cy="1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6650" y="953675"/>
            <a:ext cx="2840225" cy="17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/>
        </p:nvSpPr>
        <p:spPr>
          <a:xfrm>
            <a:off x="333050" y="4364550"/>
            <a:ext cx="292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MOODBOARD</a:t>
            </a:r>
            <a:endParaRPr b="1" sz="1600">
              <a:solidFill>
                <a:srgbClr val="FFFFFF"/>
              </a:solidFill>
              <a:highlight>
                <a:srgbClr val="4A86E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50" y="0"/>
            <a:ext cx="36341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type="title"/>
          </p:nvPr>
        </p:nvSpPr>
        <p:spPr>
          <a:xfrm>
            <a:off x="54025" y="74600"/>
            <a:ext cx="30477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A86E8"/>
                </a:solidFill>
              </a:rPr>
              <a:t>ENVIRONMENT 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25" y="0"/>
            <a:ext cx="72798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163" y="809550"/>
            <a:ext cx="5968766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/>
        </p:nvSpPr>
        <p:spPr>
          <a:xfrm>
            <a:off x="105225" y="213375"/>
            <a:ext cx="65952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INTERFACES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689026" y="731625"/>
            <a:ext cx="71064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 </a:t>
            </a: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HUD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heads-up display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está completamente integrado en la pantalla de juego.</a:t>
            </a:r>
            <a:r>
              <a:rPr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1037" y="3232050"/>
            <a:ext cx="5538551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 rotWithShape="1">
          <a:blip r:embed="rId5">
            <a:alphaModFix/>
          </a:blip>
          <a:srcRect b="0" l="0" r="48898" t="0"/>
          <a:stretch/>
        </p:blipFill>
        <p:spPr>
          <a:xfrm>
            <a:off x="1054250" y="1425775"/>
            <a:ext cx="1387324" cy="16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 rotWithShape="1">
          <a:blip r:embed="rId5">
            <a:alphaModFix/>
          </a:blip>
          <a:srcRect b="0" l="0" r="48898" t="0"/>
          <a:stretch/>
        </p:blipFill>
        <p:spPr>
          <a:xfrm>
            <a:off x="2182150" y="1425775"/>
            <a:ext cx="1387324" cy="16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 rotWithShape="1">
          <a:blip r:embed="rId5">
            <a:alphaModFix/>
          </a:blip>
          <a:srcRect b="0" l="0" r="48898" t="0"/>
          <a:stretch/>
        </p:blipFill>
        <p:spPr>
          <a:xfrm>
            <a:off x="3267000" y="1425775"/>
            <a:ext cx="1387324" cy="16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2"/>
          <p:cNvSpPr txBox="1"/>
          <p:nvPr/>
        </p:nvSpPr>
        <p:spPr>
          <a:xfrm>
            <a:off x="5484275" y="1831400"/>
            <a:ext cx="30669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HP.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Disminuye al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recibir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daño.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Aumenta recuperar vida.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2"/>
          <p:cNvSpPr txBox="1"/>
          <p:nvPr/>
        </p:nvSpPr>
        <p:spPr>
          <a:xfrm>
            <a:off x="5484275" y="3751100"/>
            <a:ext cx="33759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Disminuye usando DASH.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Disminuye usando ataque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fuerte.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Disminuye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 barra.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Recupera barra sola.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127800" y="10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MECÁNICA GENERAL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318" name="Google Shape;318;p53"/>
          <p:cNvSpPr txBox="1"/>
          <p:nvPr>
            <p:ph idx="1" type="body"/>
          </p:nvPr>
        </p:nvSpPr>
        <p:spPr>
          <a:xfrm>
            <a:off x="292125" y="1027075"/>
            <a:ext cx="64560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FFFFFF"/>
                </a:solidFill>
              </a:rPr>
              <a:t>Moverse libremente por el mapa.                   </a:t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FFFFFF"/>
                </a:solidFill>
              </a:rPr>
              <a:t>Esquivar y Saltar.</a:t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FFFFFF"/>
                </a:solidFill>
              </a:rPr>
              <a:t>Enemigos.</a:t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rgbClr val="FFFFFF"/>
                </a:solidFill>
              </a:rPr>
              <a:t>Ataque:</a:t>
            </a:r>
            <a:endParaRPr b="1" sz="1400">
              <a:solidFill>
                <a:srgbClr val="FFFF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1" lang="es">
                <a:solidFill>
                  <a:srgbClr val="FFFFFF"/>
                </a:solidFill>
              </a:rPr>
              <a:t>C</a:t>
            </a:r>
            <a:r>
              <a:rPr b="1" lang="es" sz="1400">
                <a:solidFill>
                  <a:srgbClr val="FFFFFF"/>
                </a:solidFill>
              </a:rPr>
              <a:t>ort</a:t>
            </a:r>
            <a:r>
              <a:rPr b="1" lang="es">
                <a:solidFill>
                  <a:srgbClr val="FFFFFF"/>
                </a:solidFill>
              </a:rPr>
              <a:t>o</a:t>
            </a:r>
            <a:r>
              <a:rPr b="1" lang="es" sz="1400">
                <a:solidFill>
                  <a:srgbClr val="FFFFFF"/>
                </a:solidFill>
              </a:rPr>
              <a:t> </a:t>
            </a:r>
            <a:r>
              <a:rPr b="1" lang="es" sz="1100">
                <a:solidFill>
                  <a:srgbClr val="FFFFFF"/>
                </a:solidFill>
              </a:rPr>
              <a:t>(c</a:t>
            </a:r>
            <a:r>
              <a:rPr b="1" lang="es" sz="1100">
                <a:solidFill>
                  <a:srgbClr val="FFFFFF"/>
                </a:solidFill>
              </a:rPr>
              <a:t>uerpo a cuerpo</a:t>
            </a:r>
            <a:r>
              <a:rPr b="1" lang="es" sz="1100">
                <a:solidFill>
                  <a:srgbClr val="FFFFFF"/>
                </a:solidFill>
              </a:rPr>
              <a:t>) </a:t>
            </a:r>
            <a:endParaRPr b="1" sz="1100">
              <a:solidFill>
                <a:srgbClr val="FFFF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b="1" lang="es">
                <a:solidFill>
                  <a:srgbClr val="FFFFFF"/>
                </a:solidFill>
              </a:rPr>
              <a:t>L</a:t>
            </a:r>
            <a:r>
              <a:rPr b="1" lang="es" sz="1400">
                <a:solidFill>
                  <a:srgbClr val="FFFFFF"/>
                </a:solidFill>
              </a:rPr>
              <a:t>arga distancia</a:t>
            </a:r>
            <a:r>
              <a:rPr b="1" lang="es">
                <a:solidFill>
                  <a:srgbClr val="FFFFFF"/>
                </a:solidFill>
              </a:rPr>
              <a:t> </a:t>
            </a:r>
            <a:r>
              <a:rPr b="1" lang="es" sz="1100">
                <a:solidFill>
                  <a:srgbClr val="FFFFFF"/>
                </a:solidFill>
              </a:rPr>
              <a:t>(ataque fuerte).</a:t>
            </a:r>
            <a:endParaRPr b="1" sz="1100">
              <a:solidFill>
                <a:srgbClr val="FFFFFF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s" sz="1400">
                <a:solidFill>
                  <a:srgbClr val="FFFFFF"/>
                </a:solidFill>
              </a:rPr>
              <a:t>Barra de stamina </a:t>
            </a:r>
            <a:r>
              <a:rPr b="1" lang="es" sz="1100">
                <a:solidFill>
                  <a:srgbClr val="FFFFFF"/>
                </a:solidFill>
              </a:rPr>
              <a:t>(Recarga para ataque fuerte)</a:t>
            </a:r>
            <a:endParaRPr b="1" sz="1100">
              <a:solidFill>
                <a:srgbClr val="FFFFFF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s" sz="1400">
                <a:solidFill>
                  <a:srgbClr val="FFFFFF"/>
                </a:solidFill>
              </a:rPr>
              <a:t>Vida </a:t>
            </a:r>
            <a:r>
              <a:rPr b="1" lang="es" sz="1100">
                <a:solidFill>
                  <a:srgbClr val="FFFFFF"/>
                </a:solidFill>
              </a:rPr>
              <a:t>(resina, nos permite recuperar HP)</a:t>
            </a:r>
            <a:endParaRPr b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Dash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permite evadir cualquier daño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Salto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puedes decidir la altura del salto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s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Salto + Dash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s" sz="1100">
                <a:solidFill>
                  <a:schemeClr val="lt1"/>
                </a:solidFill>
              </a:rPr>
              <a:t>un combo de esquivar)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/>
        </p:nvSpPr>
        <p:spPr>
          <a:xfrm>
            <a:off x="196200" y="128250"/>
            <a:ext cx="4327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ÍNDICE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2514825" y="1130275"/>
            <a:ext cx="52524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SINOPSIS Y </a:t>
            </a:r>
            <a:r>
              <a:rPr b="1" lang="es" sz="1600">
                <a:solidFill>
                  <a:srgbClr val="FFFFFF"/>
                </a:solidFill>
              </a:rPr>
              <a:t>JUGABILIDAD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FLOWCHART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AMBIENTACIÓN </a:t>
            </a:r>
            <a:r>
              <a:rPr b="1" lang="es" sz="1600">
                <a:solidFill>
                  <a:srgbClr val="FFFFFF"/>
                </a:solidFill>
              </a:rPr>
              <a:t>Y </a:t>
            </a:r>
            <a:r>
              <a:rPr b="1" lang="es" sz="1600">
                <a:solidFill>
                  <a:srgbClr val="FFFFFF"/>
                </a:solidFill>
              </a:rPr>
              <a:t>LOCALIZACIONES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ESTÉTICA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PÚBLICO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MAPA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DATA SHEET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INTERFACES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b="1" lang="es" sz="1600">
                <a:solidFill>
                  <a:srgbClr val="FFFFFF"/>
                </a:solidFill>
              </a:rPr>
              <a:t>MECÁNICA GENERAL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DF3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25" y="2089250"/>
            <a:ext cx="5456502" cy="38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4" y="-83175"/>
            <a:ext cx="9291883" cy="522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162000" y="129375"/>
            <a:ext cx="44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SINOPSIS</a:t>
            </a:r>
            <a:r>
              <a:rPr b="1" lang="es">
                <a:solidFill>
                  <a:srgbClr val="B1FDF9"/>
                </a:solidFill>
              </a:rPr>
              <a:t> </a:t>
            </a:r>
            <a:endParaRPr b="1">
              <a:solidFill>
                <a:srgbClr val="B1FDF9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408725" y="1684450"/>
            <a:ext cx="80031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 un bosque donde la magia brilla por sí misma, Ibis se despierta por primera vez. Se encuentra con un gran viejo árbol mágico. Ibis deberá realizar una misión de vital importancia: derrotar al villano que reside dentro de su corazón.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dice que quien consigue ganar, jamás ha vuelto ser el héroe que esperaba ser.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1099125" y="1157925"/>
            <a:ext cx="70593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juego empezará con Ibis, nuestro personaje principal,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despertándose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por primera vez en el bosque. El jugador se identificará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directamente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con Ibis, ya que ninguno de los dos sabe exactamente lo que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está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ocurriendo. Al mismo tiempo, ambos se adaptarán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fácilmente en el juego. A su vez, descubrirán las habilidades y las mecánicas que tendrán que utilizar para avanzar en el juego.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medida que avanza la aventura, tanto como el jugador como Ibis, destriparán toda la verdad de la historia.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jugador podrá moverse hacia la izquierda y hacia la derecha. Podrá saltar, atacar y esquivar. 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0"/>
          <p:cNvSpPr txBox="1"/>
          <p:nvPr>
            <p:ph type="title"/>
          </p:nvPr>
        </p:nvSpPr>
        <p:spPr>
          <a:xfrm>
            <a:off x="114825" y="122200"/>
            <a:ext cx="85206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B1FDF9"/>
                </a:solidFill>
              </a:rPr>
              <a:t>JUGABILIDAD</a:t>
            </a:r>
            <a:endParaRPr b="1" sz="3200">
              <a:solidFill>
                <a:srgbClr val="B1FDF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>
            <a:off x="211600" y="1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FLOWCHART</a:t>
            </a:r>
            <a:endParaRPr b="1" sz="3200">
              <a:solidFill>
                <a:srgbClr val="B1FDF9"/>
              </a:solidFill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00" y="691575"/>
            <a:ext cx="8370326" cy="4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280588" y="24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AMBIENTACIÓN Y LOCALIZACIONES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42813" y="816800"/>
            <a:ext cx="8520600" cy="18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Nuestra aventura transcurrirá dentro de un gran sauce llorón.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Principalmente, el juego se iniciará en el exterior, mostrando un bosque con toques mágicos. La localización principal, se caracterizará por tener árboles grandes, plantas 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exóticas, y su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pigmentación de fantasía será de colores fuertes y saturados, con mucha 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iluminación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25" y="2366539"/>
            <a:ext cx="4229176" cy="234498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525" y="2398717"/>
            <a:ext cx="4111675" cy="231280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32"/>
          <p:cNvSpPr txBox="1"/>
          <p:nvPr/>
        </p:nvSpPr>
        <p:spPr>
          <a:xfrm>
            <a:off x="280600" y="4711525"/>
            <a:ext cx="1721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FFFFFF"/>
                </a:solidFill>
              </a:rPr>
              <a:t>La princesa Mononoke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4613325" y="4711525"/>
            <a:ext cx="1721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FFFFFF"/>
                </a:solidFill>
              </a:rPr>
              <a:t>Rayman Origins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272950" y="7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B1FDF9"/>
                </a:solidFill>
              </a:rPr>
              <a:t>ESTÉTICA</a:t>
            </a:r>
            <a:endParaRPr b="1" sz="3200">
              <a:solidFill>
                <a:srgbClr val="B1FDF9"/>
              </a:solidFill>
            </a:endParaRPr>
          </a:p>
        </p:txBody>
      </p:sp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272950" y="651900"/>
            <a:ext cx="85206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nivel de arte, </a:t>
            </a:r>
            <a:r>
              <a:rPr b="1"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Ibis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comparte similitudes con juegos como </a:t>
            </a:r>
            <a:r>
              <a:rPr b="1" i="1"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Ori and the Blind Forest 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i="1"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Hollow Knight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 elección de la gama de colores está inspirada en la de </a:t>
            </a:r>
            <a:r>
              <a:rPr i="1"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Ori and the Blind Forest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ya que se ha buscado una mezcla de colores y tonos que envuelvan al jugador en una atmósfera de fantasía y misterio.  Por otra parte, el juego también está basando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en temas de mecánicas, enemigos, estilo de personajes y sistema de partículas de </a:t>
            </a:r>
            <a:r>
              <a:rPr i="1"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Hollow Knight</a:t>
            </a:r>
            <a:r>
              <a:rPr lang="es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12" y="2327875"/>
            <a:ext cx="4329600" cy="2435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587" y="2313000"/>
            <a:ext cx="4329600" cy="243321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33"/>
          <p:cNvSpPr txBox="1"/>
          <p:nvPr/>
        </p:nvSpPr>
        <p:spPr>
          <a:xfrm>
            <a:off x="123175" y="4763275"/>
            <a:ext cx="1721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FFFFFF"/>
                </a:solidFill>
              </a:rPr>
              <a:t>Hollow Knight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585950" y="4763275"/>
            <a:ext cx="1721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FFFFFF"/>
                </a:solidFill>
              </a:rPr>
              <a:t>Ori and the Blind Forest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